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7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5"/>
  </p:notesMasterIdLst>
  <p:handoutMasterIdLst>
    <p:handoutMasterId r:id="rId26"/>
  </p:handoutMasterIdLst>
  <p:sldIdLst>
    <p:sldId id="256" r:id="rId3"/>
    <p:sldId id="260" r:id="rId4"/>
    <p:sldId id="261" r:id="rId5"/>
    <p:sldId id="270" r:id="rId6"/>
    <p:sldId id="266" r:id="rId7"/>
    <p:sldId id="262" r:id="rId8"/>
    <p:sldId id="277" r:id="rId9"/>
    <p:sldId id="263" r:id="rId10"/>
    <p:sldId id="264" r:id="rId11"/>
    <p:sldId id="269" r:id="rId12"/>
    <p:sldId id="265" r:id="rId13"/>
    <p:sldId id="267" r:id="rId14"/>
    <p:sldId id="268" r:id="rId15"/>
    <p:sldId id="279" r:id="rId16"/>
    <p:sldId id="278" r:id="rId17"/>
    <p:sldId id="271" r:id="rId18"/>
    <p:sldId id="272" r:id="rId19"/>
    <p:sldId id="273" r:id="rId20"/>
    <p:sldId id="274" r:id="rId21"/>
    <p:sldId id="275" r:id="rId22"/>
    <p:sldId id="280" r:id="rId23"/>
    <p:sldId id="276" r:id="rId24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C1E0"/>
    <a:srgbClr val="65482B"/>
    <a:srgbClr val="C75806"/>
    <a:srgbClr val="000000"/>
    <a:srgbClr val="00499F"/>
    <a:srgbClr val="1B00FE"/>
    <a:srgbClr val="0CA3D7"/>
    <a:srgbClr val="301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5865" autoAdjust="0"/>
  </p:normalViewPr>
  <p:slideViewPr>
    <p:cSldViewPr>
      <p:cViewPr varScale="1">
        <p:scale>
          <a:sx n="73" d="100"/>
          <a:sy n="73" d="100"/>
        </p:scale>
        <p:origin x="667" y="53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469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2B88C193-3E74-4BED-A49E-FE7BC052744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9387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8C193-3E74-4BED-A49E-FE7BC052744F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86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139950"/>
            <a:ext cx="4608513" cy="11350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ru-RU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0200" y="4371975"/>
            <a:ext cx="4608513" cy="37782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ru-RU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70397-8C4F-4DCC-8289-93FB725CA76D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65146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484188"/>
            <a:ext cx="2051050" cy="38179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484188"/>
            <a:ext cx="6003925" cy="38179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9990E5-3351-4F57-AA1F-0DDA5CE04134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2932977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1CF6F5-E63A-43EB-8489-4EE3F07251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3078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6FCD3-08ED-4904-847F-A20588A7453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7234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29BA17-9989-46E0-B90A-BFD1566F09C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4568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1913" y="1204913"/>
            <a:ext cx="3600450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4763" y="1204913"/>
            <a:ext cx="3602037" cy="3395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FACA3-9FC2-47FC-B155-728A64485F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5770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9249B9-443D-41DE-B9FD-E17D6652EBE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6543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848917-7B44-4320-8A6C-EECC79C8C5A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30634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52A6A-286F-4F66-980A-E3B8682F5E6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1944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334D13-AA5A-457A-9F84-09A37DE0BAD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270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40A7A-6F2E-4C3E-B450-B21EB7B41313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298545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A66162-F8C6-448A-A21B-DAB7A21F33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99233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2790A-2C56-426F-901B-E51D1F4FDB6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786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8475" y="196850"/>
            <a:ext cx="1838325" cy="4403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1913" y="196850"/>
            <a:ext cx="5364162" cy="4403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A260B7-F47E-4EFD-B176-5E4B8F4563C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849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F10646-BCB6-4EF4-8ED1-A09FE7AB9745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241463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384300"/>
            <a:ext cx="4027487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4300"/>
            <a:ext cx="4027488" cy="291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0BE7D2-B653-472B-915D-DA0C16CC7077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259826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12A0B0-EBC4-4B0C-AD97-8E51EA8ED4E5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386969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B97B16-37E6-4872-BAD9-6B3F2F9F2C98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404324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F59BDB-B041-42E0-8D97-F807A88C9C55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93941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FCA7B-FB1E-492B-ACAB-F45939271923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53600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DFA16-DAAE-4296-8337-BFB0DB1BD6AB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  <p:extLst>
      <p:ext uri="{BB962C8B-B14F-4D97-AF65-F5344CB8AC3E}">
        <p14:creationId xmlns:p14="http://schemas.microsoft.com/office/powerpoint/2010/main" val="369929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84188"/>
            <a:ext cx="82073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4300"/>
            <a:ext cx="8207375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en-GB" altLang="ru-RU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en-GB" altLang="ru-RU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38700"/>
            <a:ext cx="21224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fld id="{61DE1A04-3742-407A-B92E-3F0D81ACA42F}" type="slidenum">
              <a:rPr lang="en-GB" altLang="ru-RU"/>
              <a:pPr/>
              <a:t>‹#›</a:t>
            </a:fld>
            <a:endParaRPr lang="en-GB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1C1C1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1C1C1C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1C1C1C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196850"/>
            <a:ext cx="734218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204913"/>
            <a:ext cx="7354887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Click to edit Master text styles</a:t>
            </a:r>
          </a:p>
          <a:p>
            <a:pPr lvl="1"/>
            <a:r>
              <a:rPr lang="ru-RU" altLang="ru-RU" smtClean="0"/>
              <a:t>Second level</a:t>
            </a:r>
          </a:p>
          <a:p>
            <a:pPr lvl="2"/>
            <a:r>
              <a:rPr lang="ru-RU" altLang="ru-RU" smtClean="0"/>
              <a:t>Third level</a:t>
            </a:r>
          </a:p>
          <a:p>
            <a:pPr lvl="3"/>
            <a:r>
              <a:rPr lang="ru-RU" altLang="ru-RU" smtClean="0"/>
              <a:t>Fourth level</a:t>
            </a:r>
          </a:p>
          <a:p>
            <a:pPr lvl="4"/>
            <a:r>
              <a:rPr lang="ru-RU" altLang="ru-RU" smtClean="0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latin typeface="+mn-lt"/>
              </a:defRPr>
            </a:lvl1pPr>
          </a:lstStyle>
          <a:p>
            <a:fld id="{129D7FB7-B86B-49D5-AFFC-F8DA77258C5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163E56"/>
          </a:solidFill>
          <a:latin typeface="Georgi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03648" y="1852464"/>
            <a:ext cx="4248150" cy="1439863"/>
          </a:xfrm>
          <a:noFill/>
        </p:spPr>
        <p:txBody>
          <a:bodyPr/>
          <a:lstStyle/>
          <a:p>
            <a:r>
              <a:rPr lang="en-US" altLang="ru-RU" dirty="0"/>
              <a:t/>
            </a:r>
            <a:br>
              <a:rPr lang="en-US" altLang="ru-RU" dirty="0"/>
            </a:br>
            <a:r>
              <a:rPr lang="en-US" altLang="en-US" dirty="0" smtClean="0"/>
              <a:t>Pacemaker!?!</a:t>
            </a:r>
            <a:r>
              <a:rPr lang="uk-UA" altLang="ru-RU" dirty="0"/>
              <a:t/>
            </a:r>
            <a:br>
              <a:rPr lang="uk-UA" altLang="ru-RU" dirty="0"/>
            </a:br>
            <a:endParaRPr lang="en-US" altLang="ru-RU" dirty="0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4435207" y="3940696"/>
            <a:ext cx="4673297" cy="108012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bg1"/>
                </a:solidFill>
                <a:latin typeface="Georgia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9pPr>
          </a:lstStyle>
          <a:p>
            <a:r>
              <a:rPr lang="en-US" altLang="en-US" b="0" dirty="0"/>
              <a:t>ULFG Branch 1</a:t>
            </a:r>
          </a:p>
          <a:p>
            <a:r>
              <a:rPr lang="en-US" altLang="en-US" b="0" dirty="0"/>
              <a:t>Directed by : </a:t>
            </a:r>
            <a:r>
              <a:rPr lang="en-US" altLang="en-US" b="0" dirty="0" smtClean="0"/>
              <a:t>Dr. </a:t>
            </a:r>
            <a:r>
              <a:rPr lang="en-US" altLang="en-US" b="0" dirty="0"/>
              <a:t>Mohammad Khalil</a:t>
            </a:r>
          </a:p>
          <a:p>
            <a:r>
              <a:rPr lang="en-US" altLang="en-US" b="0" dirty="0"/>
              <a:t>Presented by : Jihad </a:t>
            </a:r>
            <a:r>
              <a:rPr lang="en-US" altLang="en-US" b="0" dirty="0" smtClean="0"/>
              <a:t>Nasser + Aya Saiid</a:t>
            </a:r>
            <a:endParaRPr lang="uk-UA" alt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1716"/>
            <a:ext cx="899592" cy="913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268289"/>
            <a:ext cx="7632575" cy="1800199"/>
          </a:xfrm>
        </p:spPr>
        <p:txBody>
          <a:bodyPr/>
          <a:lstStyle/>
          <a:p>
            <a:pPr marL="76327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v"/>
              <a:tabLst>
                <a:tab pos="650240" algn="l"/>
              </a:tabLst>
            </a:pPr>
            <a:r>
              <a:rPr lang="fr-FR" dirty="0">
                <a:latin typeface="Carlito"/>
                <a:cs typeface="Carlito"/>
              </a:rPr>
              <a:t>une </a:t>
            </a:r>
            <a:r>
              <a:rPr lang="fr-FR" spc="-5" dirty="0">
                <a:latin typeface="Carlito"/>
                <a:cs typeface="Carlito"/>
              </a:rPr>
              <a:t>fréquence cardiaque </a:t>
            </a:r>
            <a:r>
              <a:rPr lang="fr-FR" dirty="0">
                <a:latin typeface="Carlito"/>
                <a:cs typeface="Carlito"/>
              </a:rPr>
              <a:t>plus </a:t>
            </a:r>
            <a:r>
              <a:rPr lang="fr-FR" spc="-25" dirty="0">
                <a:latin typeface="Arial"/>
                <a:cs typeface="Arial"/>
              </a:rPr>
              <a:t>lente </a:t>
            </a:r>
            <a:r>
              <a:rPr lang="fr-FR" spc="-55" dirty="0">
                <a:latin typeface="Arial"/>
                <a:cs typeface="Arial"/>
              </a:rPr>
              <a:t>que </a:t>
            </a:r>
            <a:r>
              <a:rPr lang="fr-FR" spc="-30" dirty="0">
                <a:latin typeface="Arial"/>
                <a:cs typeface="Arial"/>
              </a:rPr>
              <a:t>d’habitude</a:t>
            </a:r>
            <a:r>
              <a:rPr lang="fr-FR" spc="-110" dirty="0">
                <a:latin typeface="Arial"/>
                <a:cs typeface="Arial"/>
              </a:rPr>
              <a:t> </a:t>
            </a:r>
            <a:r>
              <a:rPr lang="fr-FR" spc="-45" dirty="0">
                <a:latin typeface="Arial"/>
                <a:cs typeface="Arial"/>
              </a:rPr>
              <a:t>(bradycardie);</a:t>
            </a:r>
            <a:endParaRPr lang="fr-FR" dirty="0">
              <a:latin typeface="Arial"/>
              <a:cs typeface="Arial"/>
            </a:endParaRPr>
          </a:p>
          <a:p>
            <a:pPr marL="763270">
              <a:spcBef>
                <a:spcPts val="320"/>
              </a:spcBef>
              <a:buFont typeface="Wingdings" panose="05000000000000000000" pitchFamily="2" charset="2"/>
              <a:buChar char="v"/>
              <a:tabLst>
                <a:tab pos="650240" algn="l"/>
              </a:tabLst>
            </a:pPr>
            <a:r>
              <a:rPr lang="fr-FR" dirty="0">
                <a:latin typeface="Carlito"/>
                <a:cs typeface="Carlito"/>
              </a:rPr>
              <a:t>de </a:t>
            </a:r>
            <a:r>
              <a:rPr lang="fr-FR" spc="-5" dirty="0">
                <a:latin typeface="Carlito"/>
                <a:cs typeface="Carlito"/>
              </a:rPr>
              <a:t>longues pauses entre battements (bloc cardiaque</a:t>
            </a:r>
            <a:r>
              <a:rPr lang="fr-FR" spc="-5" dirty="0" smtClean="0">
                <a:latin typeface="Carlito"/>
                <a:cs typeface="Carlito"/>
              </a:rPr>
              <a:t>).</a:t>
            </a:r>
            <a:endParaRPr lang="fr-FR" dirty="0">
              <a:latin typeface="Carlito"/>
              <a:cs typeface="Carlito"/>
            </a:endParaRPr>
          </a:p>
          <a:p>
            <a:pPr marL="763270">
              <a:lnSpc>
                <a:spcPct val="100000"/>
              </a:lnSpc>
              <a:spcBef>
                <a:spcPts val="320"/>
              </a:spcBef>
              <a:buFont typeface="Wingdings" panose="05000000000000000000" pitchFamily="2" charset="2"/>
              <a:buChar char="v"/>
              <a:tabLst>
                <a:tab pos="650240" algn="l"/>
              </a:tabLst>
            </a:pPr>
            <a:r>
              <a:rPr lang="fr-FR" spc="-40" dirty="0">
                <a:latin typeface="Arial"/>
                <a:cs typeface="Arial"/>
              </a:rPr>
              <a:t>un </a:t>
            </a:r>
            <a:r>
              <a:rPr lang="fr-FR" spc="-25" dirty="0">
                <a:latin typeface="Arial"/>
                <a:cs typeface="Arial"/>
              </a:rPr>
              <a:t>rythme irrégulier </a:t>
            </a:r>
            <a:r>
              <a:rPr lang="fr-FR" spc="-55" dirty="0">
                <a:latin typeface="Arial"/>
                <a:cs typeface="Arial"/>
              </a:rPr>
              <a:t>basculant </a:t>
            </a:r>
            <a:r>
              <a:rPr lang="fr-FR" spc="-25" dirty="0">
                <a:latin typeface="Arial"/>
                <a:cs typeface="Arial"/>
              </a:rPr>
              <a:t>entre </a:t>
            </a:r>
            <a:r>
              <a:rPr lang="fr-FR" spc="-85" dirty="0">
                <a:latin typeface="Arial"/>
                <a:cs typeface="Arial"/>
              </a:rPr>
              <a:t>des </a:t>
            </a:r>
            <a:r>
              <a:rPr lang="fr-FR" spc="-35" dirty="0">
                <a:latin typeface="Arial"/>
                <a:cs typeface="Arial"/>
              </a:rPr>
              <a:t>battements </a:t>
            </a:r>
            <a:r>
              <a:rPr lang="fr-FR" spc="-55" dirty="0">
                <a:latin typeface="Arial"/>
                <a:cs typeface="Arial"/>
              </a:rPr>
              <a:t>de </a:t>
            </a:r>
            <a:r>
              <a:rPr lang="fr-FR" spc="-65" dirty="0">
                <a:latin typeface="Arial"/>
                <a:cs typeface="Arial"/>
              </a:rPr>
              <a:t>cœur </a:t>
            </a:r>
            <a:r>
              <a:rPr lang="fr-FR" spc="-35" dirty="0">
                <a:latin typeface="Arial"/>
                <a:cs typeface="Arial"/>
              </a:rPr>
              <a:t>lents </a:t>
            </a:r>
            <a:r>
              <a:rPr lang="fr-FR" spc="-45" dirty="0">
                <a:latin typeface="Arial"/>
                <a:cs typeface="Arial"/>
              </a:rPr>
              <a:t>(bradycardie)  </a:t>
            </a:r>
            <a:r>
              <a:rPr lang="fr-FR" dirty="0">
                <a:latin typeface="Carlito"/>
                <a:cs typeface="Carlito"/>
              </a:rPr>
              <a:t>et des </a:t>
            </a:r>
            <a:r>
              <a:rPr lang="fr-FR" spc="-5" dirty="0">
                <a:latin typeface="Carlito"/>
                <a:cs typeface="Carlito"/>
              </a:rPr>
              <a:t>battements rapides (tachycardie).</a:t>
            </a:r>
            <a:endParaRPr lang="fr-FR" dirty="0">
              <a:latin typeface="Carlito"/>
              <a:cs typeface="Carlito"/>
            </a:endParaRPr>
          </a:p>
          <a:p>
            <a:pPr marL="420370" indent="0">
              <a:lnSpc>
                <a:spcPct val="100000"/>
              </a:lnSpc>
              <a:spcBef>
                <a:spcPts val="600"/>
              </a:spcBef>
              <a:buNone/>
              <a:tabLst>
                <a:tab pos="650240" algn="l"/>
              </a:tabLst>
            </a:pPr>
            <a:endParaRPr lang="fr-FR" dirty="0" smtClean="0">
              <a:latin typeface="Carlito"/>
              <a:cs typeface="Carlito"/>
            </a:endParaRPr>
          </a:p>
          <a:p>
            <a:pPr marL="649605" indent="-229235">
              <a:lnSpc>
                <a:spcPct val="100000"/>
              </a:lnSpc>
              <a:spcBef>
                <a:spcPts val="600"/>
              </a:spcBef>
              <a:buFont typeface="Courier New"/>
              <a:buChar char="o"/>
              <a:tabLst>
                <a:tab pos="650240" algn="l"/>
              </a:tabLst>
            </a:pPr>
            <a:endParaRPr lang="fr-FR" dirty="0">
              <a:latin typeface="Carlito"/>
              <a:cs typeface="Carlito"/>
            </a:endParaRPr>
          </a:p>
          <a:p>
            <a:pPr marL="420370" indent="0">
              <a:lnSpc>
                <a:spcPct val="100000"/>
              </a:lnSpc>
              <a:spcBef>
                <a:spcPts val="600"/>
              </a:spcBef>
              <a:buNone/>
              <a:tabLst>
                <a:tab pos="650240" algn="l"/>
              </a:tabLst>
            </a:pPr>
            <a:endParaRPr lang="fr-FR" dirty="0" smtClean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10</a:t>
            </a:fld>
            <a:endParaRPr lang="ru-RU" alt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40" y="2626011"/>
            <a:ext cx="3250648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8" y="2428528"/>
            <a:ext cx="4188629" cy="2357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29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</a:t>
            </a:r>
            <a:r>
              <a:rPr lang="fr-FR" dirty="0" smtClean="0"/>
              <a:t>fonctionnent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71" y="1054100"/>
            <a:ext cx="3102620" cy="310262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11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29" y="620880"/>
            <a:ext cx="2727618" cy="2376264"/>
          </a:xfrm>
          <a:prstGeom prst="rect">
            <a:avLst/>
          </a:prstGeom>
        </p:spPr>
      </p:pic>
      <p:pic>
        <p:nvPicPr>
          <p:cNvPr id="1026" name="Picture 2" descr="https://systolicvn.com/NVUImage/pacinghear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19" y="2563924"/>
            <a:ext cx="174099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Pacemaker </a:t>
            </a:r>
            <a:r>
              <a:rPr lang="fr-FR" dirty="0" smtClean="0"/>
              <a:t>en</a:t>
            </a:r>
            <a:r>
              <a:rPr lang="en-US" dirty="0" smtClean="0"/>
              <a:t> </a:t>
            </a:r>
            <a:r>
              <a:rPr lang="fr-FR" dirty="0" smtClean="0"/>
              <a:t>Electronique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12</a:t>
            </a:fld>
            <a:endParaRPr lang="ru-RU" altLang="ru-RU"/>
          </a:p>
        </p:txBody>
      </p:sp>
      <p:sp>
        <p:nvSpPr>
          <p:cNvPr id="6" name="TextBox 5"/>
          <p:cNvSpPr txBox="1"/>
          <p:nvPr/>
        </p:nvSpPr>
        <p:spPr>
          <a:xfrm>
            <a:off x="1259632" y="1276400"/>
            <a:ext cx="2520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Board </a:t>
            </a:r>
            <a:r>
              <a:rPr lang="fr-FR" dirty="0" smtClean="0"/>
              <a:t>électronique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Battery.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Leads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r>
              <a:rPr lang="en-US" b="0" dirty="0" smtClean="0"/>
              <a:t>Nous </a:t>
            </a:r>
            <a:r>
              <a:rPr lang="fr-FR" b="0" dirty="0" smtClean="0"/>
              <a:t>parlons</a:t>
            </a:r>
            <a:r>
              <a:rPr lang="en-US" b="0" dirty="0" smtClean="0"/>
              <a:t> un </a:t>
            </a:r>
            <a:r>
              <a:rPr lang="fr-FR" b="0" dirty="0" smtClean="0"/>
              <a:t>peu</a:t>
            </a:r>
            <a:r>
              <a:rPr lang="en-US" b="0" dirty="0" smtClean="0"/>
              <a:t> sur son board </a:t>
            </a:r>
            <a:r>
              <a:rPr lang="fr-FR" b="0" dirty="0" smtClean="0"/>
              <a:t>électronique et son Block Diagramme</a:t>
            </a:r>
            <a:r>
              <a:rPr lang="en-US" b="0" dirty="0" smtClean="0"/>
              <a:t> </a:t>
            </a:r>
            <a:r>
              <a:rPr lang="fr-FR" b="0" dirty="0" smtClean="0"/>
              <a:t>dans</a:t>
            </a:r>
            <a:r>
              <a:rPr lang="en-US" b="0" dirty="0" smtClean="0"/>
              <a:t> la slides </a:t>
            </a:r>
            <a:r>
              <a:rPr lang="fr-FR" b="0" dirty="0" smtClean="0"/>
              <a:t>suivant</a:t>
            </a:r>
            <a:r>
              <a:rPr lang="en-US" b="0" dirty="0" smtClean="0"/>
              <a:t>  </a:t>
            </a:r>
            <a:endParaRPr lang="en-US" b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9" t="67213" r="44825" b="2718"/>
          <a:stretch/>
        </p:blipFill>
        <p:spPr>
          <a:xfrm>
            <a:off x="3419872" y="1745747"/>
            <a:ext cx="1152128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916360"/>
            <a:ext cx="4306318" cy="3224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7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13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1426">
            <a:off x="5129068" y="1089451"/>
            <a:ext cx="2186546" cy="1747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4" t="42442" r="9325" b="11001"/>
          <a:stretch/>
        </p:blipFill>
        <p:spPr>
          <a:xfrm rot="1560606">
            <a:off x="5082751" y="3245555"/>
            <a:ext cx="760982" cy="1231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6" t="-253" r="1517" b="1232"/>
          <a:stretch/>
        </p:blipFill>
        <p:spPr>
          <a:xfrm rot="20445155">
            <a:off x="3032744" y="901539"/>
            <a:ext cx="1980938" cy="1906944"/>
          </a:xfrm>
          <a:prstGeom prst="flowChartAlternateProcess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" t="32268" r="38422" b="12597"/>
          <a:stretch/>
        </p:blipFill>
        <p:spPr>
          <a:xfrm rot="16200000">
            <a:off x="3050761" y="2649647"/>
            <a:ext cx="2304257" cy="1872208"/>
          </a:xfr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515351" y="1710404"/>
            <a:ext cx="908118" cy="297004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V="1">
            <a:off x="2543242" y="1856123"/>
            <a:ext cx="1693718" cy="21076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2447314" y="2286652"/>
            <a:ext cx="1100544" cy="33134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2543242" y="2374140"/>
            <a:ext cx="2251446" cy="702936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V="1">
            <a:off x="2470699" y="2088205"/>
            <a:ext cx="2337209" cy="683912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5720542" y="1720047"/>
            <a:ext cx="671676" cy="110780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H="1" flipV="1">
            <a:off x="6355197" y="1713922"/>
            <a:ext cx="671676" cy="110780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>
            <a:off x="6855573" y="1604798"/>
            <a:ext cx="483534" cy="1339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 flipH="1">
            <a:off x="7259028" y="1854020"/>
            <a:ext cx="402500" cy="6126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7286919" y="2163400"/>
            <a:ext cx="374609" cy="572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 flipV="1">
            <a:off x="5421741" y="3604601"/>
            <a:ext cx="723598" cy="457423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932415" y="2854857"/>
            <a:ext cx="100811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1 million </a:t>
            </a:r>
            <a:r>
              <a:rPr lang="en-US" sz="800" dirty="0" smtClean="0">
                <a:solidFill>
                  <a:srgbClr val="0CC1E0"/>
                </a:solidFill>
              </a:rPr>
              <a:t>Henry </a:t>
            </a:r>
            <a:r>
              <a:rPr lang="en-US" sz="800" dirty="0">
                <a:solidFill>
                  <a:srgbClr val="0CC1E0"/>
                </a:solidFill>
              </a:rPr>
              <a:t>inductor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01053" y="2861632"/>
            <a:ext cx="961485" cy="215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Quartz crystal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1528" y="1653617"/>
            <a:ext cx="1230952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Output to the outside of the case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00278" y="1272942"/>
            <a:ext cx="1124520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Transient voltage suppressor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99064" y="2052381"/>
            <a:ext cx="609615" cy="215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Ground</a:t>
            </a:r>
            <a:r>
              <a:rPr lang="en-US" sz="800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66970" y="3891071"/>
            <a:ext cx="100811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Read Switch</a:t>
            </a:r>
            <a:endParaRPr lang="en-US" sz="800" dirty="0">
              <a:solidFill>
                <a:srgbClr val="0CC1E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31210" y="1879692"/>
            <a:ext cx="401953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ICs</a:t>
            </a:r>
            <a:endParaRPr lang="en-US" sz="800" dirty="0">
              <a:solidFill>
                <a:srgbClr val="0CC1E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59256" y="2468457"/>
            <a:ext cx="469290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10 </a:t>
            </a:r>
            <a:r>
              <a:rPr lang="en-US" sz="800" dirty="0" smtClean="0">
                <a:solidFill>
                  <a:srgbClr val="0CC1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µF</a:t>
            </a:r>
            <a:endParaRPr lang="en-US" sz="800" dirty="0">
              <a:solidFill>
                <a:srgbClr val="0CC1E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70549" y="2720132"/>
            <a:ext cx="46393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70 </a:t>
            </a:r>
            <a:r>
              <a:rPr lang="en-US" sz="800" dirty="0">
                <a:solidFill>
                  <a:srgbClr val="0CC1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µF</a:t>
            </a:r>
            <a:endParaRPr lang="en-US" sz="800" dirty="0">
              <a:solidFill>
                <a:srgbClr val="0CC1E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63684" y="2982148"/>
            <a:ext cx="518145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100 </a:t>
            </a:r>
            <a:r>
              <a:rPr lang="en-US" sz="800" dirty="0">
                <a:solidFill>
                  <a:srgbClr val="0CC1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µF</a:t>
            </a:r>
            <a:endParaRPr lang="en-US" sz="800" dirty="0">
              <a:solidFill>
                <a:srgbClr val="0CC1E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V="1">
            <a:off x="2812726" y="3883718"/>
            <a:ext cx="908118" cy="297004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123728" y="4073000"/>
            <a:ext cx="617173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CC1E0"/>
                </a:solidFill>
              </a:rPr>
              <a:t>Battery </a:t>
            </a:r>
            <a:endParaRPr lang="en-US" sz="800" dirty="0">
              <a:solidFill>
                <a:srgbClr val="0CC1E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</a:t>
            </a:r>
            <a:r>
              <a:rPr lang="fr-FR" dirty="0" smtClean="0"/>
              <a:t>Electronique</a:t>
            </a:r>
            <a:endParaRPr lang="fr-FR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>
            <a:off x="4807908" y="1088757"/>
            <a:ext cx="464721" cy="515028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74508" y="715546"/>
            <a:ext cx="1230952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CC1E0"/>
                </a:solidFill>
              </a:rPr>
              <a:t>Black carbon composite traces </a:t>
            </a:r>
          </a:p>
        </p:txBody>
      </p:sp>
    </p:spTree>
    <p:extLst>
      <p:ext uri="{BB962C8B-B14F-4D97-AF65-F5344CB8AC3E}">
        <p14:creationId xmlns:p14="http://schemas.microsoft.com/office/powerpoint/2010/main" val="33179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14</a:t>
            </a:fld>
            <a:endParaRPr lang="ru-RU" alt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0"/>
          <a:stretch/>
        </p:blipFill>
        <p:spPr>
          <a:xfrm>
            <a:off x="1272976" y="772344"/>
            <a:ext cx="3459989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0"/>
          <a:stretch/>
        </p:blipFill>
        <p:spPr>
          <a:xfrm>
            <a:off x="4067944" y="412304"/>
            <a:ext cx="2736304" cy="1152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Straight Arrow Connector 9"/>
          <p:cNvCxnSpPr/>
          <p:nvPr/>
        </p:nvCxnSpPr>
        <p:spPr bwMode="auto">
          <a:xfrm>
            <a:off x="3851920" y="2536540"/>
            <a:ext cx="1224136" cy="828092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6056" y="3144253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Microcontrôleur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circuit ECG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Mémoire pour enregistrer toute anomalie du rythme cardiaque. Circuit de sortie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4128" y="1420416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Ce circuit se compose d'un amplificateur différentiel, d'un filtre, d'un décaleur de niveau, d'un circuit de synchronisation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5209267" y="863357"/>
            <a:ext cx="333343" cy="737917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196850"/>
            <a:ext cx="7342187" cy="575494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15</a:t>
            </a:fld>
            <a:endParaRPr lang="ru-RU" altLang="ru-R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772344"/>
            <a:ext cx="6242706" cy="4134152"/>
          </a:xfrm>
        </p:spPr>
      </p:pic>
    </p:spTree>
    <p:extLst>
      <p:ext uri="{BB962C8B-B14F-4D97-AF65-F5344CB8AC3E}">
        <p14:creationId xmlns:p14="http://schemas.microsoft.com/office/powerpoint/2010/main" val="21203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196850"/>
            <a:ext cx="7342187" cy="647502"/>
          </a:xfrm>
        </p:spPr>
        <p:txBody>
          <a:bodyPr/>
          <a:lstStyle/>
          <a:p>
            <a:r>
              <a:rPr lang="en-US" dirty="0" smtClean="0"/>
              <a:t>Batteries: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2022202"/>
            <a:ext cx="3648618" cy="1654127"/>
          </a:xfrm>
        </p:spPr>
        <p:txBody>
          <a:bodyPr/>
          <a:lstStyle/>
          <a:p>
            <a:r>
              <a:rPr lang="fr-FR" dirty="0"/>
              <a:t>Des piles </a:t>
            </a:r>
            <a:r>
              <a:rPr lang="fr-FR" dirty="0" smtClean="0"/>
              <a:t>à base du  lithium. </a:t>
            </a:r>
          </a:p>
          <a:p>
            <a:r>
              <a:rPr lang="fr-FR" dirty="0" smtClean="0"/>
              <a:t>Les </a:t>
            </a:r>
            <a:r>
              <a:rPr lang="fr-FR" dirty="0"/>
              <a:t>stimulateurs à propulsion nucléaire (source de plutonium 238</a:t>
            </a:r>
            <a:r>
              <a:rPr lang="fr-FR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16</a:t>
            </a:fld>
            <a:endParaRPr lang="ru-RU" alt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16360"/>
            <a:ext cx="3832982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001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196850"/>
            <a:ext cx="7342187" cy="575494"/>
          </a:xfrm>
        </p:spPr>
        <p:txBody>
          <a:bodyPr/>
          <a:lstStyle/>
          <a:p>
            <a:r>
              <a:rPr lang="en-US" dirty="0" smtClean="0"/>
              <a:t>Sondes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1204913"/>
            <a:ext cx="7354887" cy="863575"/>
          </a:xfrm>
        </p:spPr>
        <p:txBody>
          <a:bodyPr/>
          <a:lstStyle/>
          <a:p>
            <a:r>
              <a:rPr lang="fr-FR" dirty="0"/>
              <a:t>Les sondes de stimulateur cardiaque sont des conducteurs électriques (fils) recouverts d'isolant.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17</a:t>
            </a:fld>
            <a:endParaRPr lang="ru-RU" altLang="ru-RU"/>
          </a:p>
        </p:txBody>
      </p:sp>
      <p:pic>
        <p:nvPicPr>
          <p:cNvPr id="1026" name="Picture 2" descr="Image result for leads of pace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83319"/>
            <a:ext cx="5256584" cy="2212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Fixation active: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1204913"/>
            <a:ext cx="7354887" cy="863575"/>
          </a:xfrm>
        </p:spPr>
        <p:txBody>
          <a:bodyPr/>
          <a:lstStyle/>
          <a:p>
            <a:r>
              <a:rPr lang="fr-FR" dirty="0"/>
              <a:t>dans la fixation active, une vis (également appelée hélice) est utilisée pour fixer la sonde au cœur.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18</a:t>
            </a:fld>
            <a:endParaRPr lang="ru-RU" alt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68488"/>
            <a:ext cx="3672408" cy="2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 smtClean="0"/>
              <a:t>Fixation </a:t>
            </a:r>
            <a:r>
              <a:rPr lang="en-US" spc="-35" dirty="0" smtClean="0"/>
              <a:t>passive</a:t>
            </a:r>
            <a:r>
              <a:rPr lang="en-US" spc="-30" dirty="0" smtClean="0"/>
              <a:t> </a:t>
            </a:r>
            <a:r>
              <a:rPr lang="en-US" spc="-15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1204913"/>
            <a:ext cx="7354887" cy="1079599"/>
          </a:xfrm>
        </p:spPr>
        <p:txBody>
          <a:bodyPr/>
          <a:lstStyle/>
          <a:p>
            <a:r>
              <a:rPr lang="fr-FR" dirty="0"/>
              <a:t>Dans la fixation passive, le plomb a des dents, qui sont conçues pour engager les trabécules sur la surface interne du cœur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19</a:t>
            </a:fld>
            <a:endParaRPr lang="ru-RU" altLang="ru-RU"/>
          </a:p>
        </p:txBody>
      </p:sp>
      <p:pic>
        <p:nvPicPr>
          <p:cNvPr id="1026" name="Picture 2" descr="Passive J T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1" r="572" b="28639"/>
          <a:stretch/>
        </p:blipFill>
        <p:spPr bwMode="auto">
          <a:xfrm>
            <a:off x="2771800" y="2518376"/>
            <a:ext cx="4093111" cy="21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2" y="208653"/>
            <a:ext cx="8207375" cy="8667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Introduction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384300"/>
            <a:ext cx="8207375" cy="3454400"/>
          </a:xfrm>
        </p:spPr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Definition du Pacemaker.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Un </a:t>
            </a:r>
            <a:r>
              <a:rPr lang="fr-FR" sz="2400" dirty="0" smtClean="0">
                <a:solidFill>
                  <a:srgbClr val="0070C0"/>
                </a:solidFill>
              </a:rPr>
              <a:t>peu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>
                <a:solidFill>
                  <a:srgbClr val="0070C0"/>
                </a:solidFill>
              </a:rPr>
              <a:t>d’histoire</a:t>
            </a:r>
            <a:r>
              <a:rPr lang="en-US" sz="24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Development du Pacemaker.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0A7A-6F2E-4C3E-B450-B21EB7B41313}" type="slidenum">
              <a:rPr lang="en-GB" altLang="ru-RU" smtClean="0"/>
              <a:pPr/>
              <a:t>2</a:t>
            </a:fld>
            <a:endParaRPr lang="en-GB" altLang="ru-RU" dirty="0"/>
          </a:p>
        </p:txBody>
      </p:sp>
      <p:pic>
        <p:nvPicPr>
          <p:cNvPr id="6" name="Picture 5" descr="Cardiac Pacemak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7296" y="1677402"/>
            <a:ext cx="3528392" cy="3127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bject 36"/>
          <p:cNvSpPr txBox="1"/>
          <p:nvPr/>
        </p:nvSpPr>
        <p:spPr>
          <a:xfrm>
            <a:off x="2483768" y="2932584"/>
            <a:ext cx="1820358" cy="35702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65"/>
              </a:spcBef>
            </a:pPr>
            <a:r>
              <a:rPr sz="1100" b="1" spc="-5" dirty="0">
                <a:latin typeface="Carlito"/>
                <a:cs typeface="Carlito"/>
              </a:rPr>
              <a:t>Générateur </a:t>
            </a:r>
            <a:r>
              <a:rPr sz="1100" b="1" dirty="0">
                <a:latin typeface="Carlito"/>
                <a:cs typeface="Carlito"/>
              </a:rPr>
              <a:t>du </a:t>
            </a:r>
            <a:r>
              <a:rPr sz="1100" b="1" spc="-5" dirty="0">
                <a:latin typeface="Carlito"/>
                <a:cs typeface="Carlito"/>
              </a:rPr>
              <a:t>stimulateur  cardiaque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8" name="object 37"/>
          <p:cNvSpPr txBox="1"/>
          <p:nvPr/>
        </p:nvSpPr>
        <p:spPr>
          <a:xfrm>
            <a:off x="2729318" y="4043580"/>
            <a:ext cx="16266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rlito"/>
                <a:cs typeface="Carlito"/>
              </a:rPr>
              <a:t>Sondes </a:t>
            </a:r>
            <a:r>
              <a:rPr sz="1100" b="1" dirty="0">
                <a:latin typeface="Carlito"/>
                <a:cs typeface="Carlito"/>
              </a:rPr>
              <a:t>de</a:t>
            </a:r>
            <a:r>
              <a:rPr sz="1100" b="1" spc="-50" dirty="0">
                <a:latin typeface="Carlito"/>
                <a:cs typeface="Carlito"/>
              </a:rPr>
              <a:t> </a:t>
            </a:r>
            <a:r>
              <a:rPr sz="1100" b="1" spc="-5" dirty="0">
                <a:latin typeface="Carlito"/>
                <a:cs typeface="Carlito"/>
              </a:rPr>
              <a:t>stimulation</a:t>
            </a:r>
            <a:endParaRPr sz="1100" dirty="0">
              <a:latin typeface="Carlito"/>
              <a:cs typeface="Carlito"/>
            </a:endParaRPr>
          </a:p>
        </p:txBody>
      </p:sp>
      <p:grpSp>
        <p:nvGrpSpPr>
          <p:cNvPr id="9" name="object 38"/>
          <p:cNvGrpSpPr/>
          <p:nvPr/>
        </p:nvGrpSpPr>
        <p:grpSpPr>
          <a:xfrm>
            <a:off x="1092748" y="3140355"/>
            <a:ext cx="1897976" cy="1579398"/>
            <a:chOff x="1542414" y="8427972"/>
            <a:chExt cx="1645920" cy="1172845"/>
          </a:xfrm>
        </p:grpSpPr>
        <p:sp>
          <p:nvSpPr>
            <p:cNvPr id="10" name="object 39"/>
            <p:cNvSpPr/>
            <p:nvPr/>
          </p:nvSpPr>
          <p:spPr>
            <a:xfrm>
              <a:off x="1542414" y="8427972"/>
              <a:ext cx="1391020" cy="1172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40"/>
            <p:cNvSpPr/>
            <p:nvPr/>
          </p:nvSpPr>
          <p:spPr>
            <a:xfrm>
              <a:off x="2391791" y="8647938"/>
              <a:ext cx="796925" cy="912494"/>
            </a:xfrm>
            <a:custGeom>
              <a:avLst/>
              <a:gdLst/>
              <a:ahLst/>
              <a:cxnLst/>
              <a:rect l="l" t="t" r="r" b="b"/>
              <a:pathLst>
                <a:path w="796925" h="912495">
                  <a:moveTo>
                    <a:pt x="750570" y="838047"/>
                  </a:moveTo>
                  <a:lnTo>
                    <a:pt x="749935" y="828548"/>
                  </a:lnTo>
                  <a:lnTo>
                    <a:pt x="75704" y="869619"/>
                  </a:lnTo>
                  <a:lnTo>
                    <a:pt x="73660" y="836345"/>
                  </a:lnTo>
                  <a:lnTo>
                    <a:pt x="0" y="879017"/>
                  </a:lnTo>
                  <a:lnTo>
                    <a:pt x="78359" y="912406"/>
                  </a:lnTo>
                  <a:lnTo>
                    <a:pt x="76339" y="879906"/>
                  </a:lnTo>
                  <a:lnTo>
                    <a:pt x="76301" y="879144"/>
                  </a:lnTo>
                  <a:lnTo>
                    <a:pt x="750570" y="838047"/>
                  </a:lnTo>
                  <a:close/>
                </a:path>
                <a:path w="796925" h="912495">
                  <a:moveTo>
                    <a:pt x="796544" y="9017"/>
                  </a:moveTo>
                  <a:lnTo>
                    <a:pt x="793496" y="0"/>
                  </a:lnTo>
                  <a:lnTo>
                    <a:pt x="549478" y="80733"/>
                  </a:lnTo>
                  <a:lnTo>
                    <a:pt x="538988" y="49149"/>
                  </a:lnTo>
                  <a:lnTo>
                    <a:pt x="478663" y="109220"/>
                  </a:lnTo>
                  <a:lnTo>
                    <a:pt x="562991" y="121412"/>
                  </a:lnTo>
                  <a:lnTo>
                    <a:pt x="553834" y="93853"/>
                  </a:lnTo>
                  <a:lnTo>
                    <a:pt x="552500" y="89839"/>
                  </a:lnTo>
                  <a:lnTo>
                    <a:pt x="796544" y="9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072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60" y="1180332"/>
            <a:ext cx="4896544" cy="3761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20</a:t>
            </a:fld>
            <a:endParaRPr lang="ru-RU" altLang="ru-R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31913" y="196850"/>
            <a:ext cx="7342187" cy="575494"/>
          </a:xfrm>
        </p:spPr>
        <p:txBody>
          <a:bodyPr/>
          <a:lstStyle/>
          <a:p>
            <a:r>
              <a:rPr lang="en-US" dirty="0" smtClean="0"/>
              <a:t>Implementation: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Avantages</a:t>
            </a:r>
            <a:r>
              <a:rPr lang="en-US" dirty="0" smtClean="0"/>
              <a:t> et </a:t>
            </a:r>
            <a:r>
              <a:rPr lang="fr-FR" dirty="0" smtClean="0"/>
              <a:t>Inconvénients</a:t>
            </a:r>
            <a:r>
              <a:rPr lang="en-US" dirty="0" smtClean="0"/>
              <a:t>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 smtClean="0"/>
              <a:t>Le </a:t>
            </a:r>
            <a:r>
              <a:rPr lang="fr-FR" sz="1400" dirty="0"/>
              <a:t>stimulateur cardiaque utilise des impulsions électriques pour stimuler un rythme plus rapide</a:t>
            </a:r>
            <a:r>
              <a:rPr lang="fr-FR" sz="1400" dirty="0" smtClean="0"/>
              <a:t>. </a:t>
            </a:r>
          </a:p>
          <a:p>
            <a:r>
              <a:rPr lang="fr-FR" sz="1400" b="1" dirty="0" smtClean="0"/>
              <a:t>Assure une belle vie </a:t>
            </a:r>
            <a:r>
              <a:rPr lang="fr-FR" sz="1400" dirty="0" smtClean="0"/>
              <a:t>pour les gents qui ont des problèmes dans le rythme cardiaque.</a:t>
            </a:r>
          </a:p>
          <a:p>
            <a:r>
              <a:rPr lang="fr-FR" sz="1400" b="1" dirty="0" smtClean="0"/>
              <a:t>Efficacité cardiaque : </a:t>
            </a:r>
            <a:r>
              <a:rPr lang="fr-FR" sz="1400" dirty="0" smtClean="0"/>
              <a:t>(Le </a:t>
            </a:r>
            <a:r>
              <a:rPr lang="fr-FR" sz="1400" dirty="0"/>
              <a:t>stimulateur </a:t>
            </a:r>
            <a:r>
              <a:rPr lang="fr-FR" sz="1400" dirty="0" smtClean="0"/>
              <a:t>bi ventriculaire).</a:t>
            </a:r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pPr marL="0" indent="0">
              <a:buNone/>
            </a:pPr>
            <a:endParaRPr lang="fr-FR" sz="1400" dirty="0" smtClean="0"/>
          </a:p>
          <a:p>
            <a:r>
              <a:rPr lang="en-US" sz="1400" b="1" dirty="0"/>
              <a:t>Procedure </a:t>
            </a:r>
            <a:r>
              <a:rPr lang="en-US" sz="1400" b="1" dirty="0" smtClean="0"/>
              <a:t>Risks . </a:t>
            </a:r>
          </a:p>
          <a:p>
            <a:r>
              <a:rPr lang="fr-FR" sz="1400" b="1" dirty="0"/>
              <a:t>Ajustements du mode de </a:t>
            </a:r>
            <a:r>
              <a:rPr lang="fr-FR" sz="1400" b="1" dirty="0" smtClean="0"/>
              <a:t>vie.</a:t>
            </a:r>
            <a:endParaRPr lang="en-US" sz="1400" b="1" dirty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/>
          </a:p>
          <a:p>
            <a:endParaRPr lang="fr-FR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77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1852464"/>
            <a:ext cx="7342187" cy="1224136"/>
          </a:xfrm>
        </p:spPr>
        <p:txBody>
          <a:bodyPr/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&lt;3</a:t>
            </a:r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75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Du Pacemaker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3" y="700336"/>
            <a:ext cx="7669148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25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4</a:t>
            </a:fld>
            <a:endParaRPr lang="ru-RU" altLang="ru-RU"/>
          </a:p>
        </p:txBody>
      </p:sp>
      <p:pic>
        <p:nvPicPr>
          <p:cNvPr id="5" name="object 2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340295"/>
            <a:ext cx="7283152" cy="4501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63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</a:t>
            </a:r>
            <a:r>
              <a:rPr lang="en-US" dirty="0" smtClean="0"/>
              <a:t> </a:t>
            </a:r>
            <a:r>
              <a:rPr lang="fr-FR" dirty="0" smtClean="0"/>
              <a:t>exemples</a:t>
            </a:r>
            <a:r>
              <a:rPr lang="en-US" dirty="0" smtClean="0"/>
              <a:t> d’un Pacemaker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920164"/>
            <a:ext cx="4716017" cy="3236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8424" y="4841875"/>
            <a:ext cx="298376" cy="250949"/>
          </a:xfrm>
        </p:spPr>
        <p:txBody>
          <a:bodyPr/>
          <a:lstStyle/>
          <a:p>
            <a:fld id="{5106FCD3-08ED-4904-847F-A20588A74532}" type="slidenum">
              <a:rPr lang="ru-RU" altLang="ru-RU" smtClean="0"/>
              <a:pPr/>
              <a:t>5</a:t>
            </a:fld>
            <a:endParaRPr lang="ru-RU" alt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3" y="866523"/>
            <a:ext cx="2952443" cy="3290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5345831" y="418699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Pacemaker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Des Pacemaker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913" y="1204912"/>
            <a:ext cx="7354887" cy="3836987"/>
          </a:xfrm>
        </p:spPr>
        <p:txBody>
          <a:bodyPr/>
          <a:lstStyle/>
          <a:p>
            <a:r>
              <a:rPr lang="fr-FR" sz="1600" b="1" dirty="0"/>
              <a:t>Stimulateur cardiaque simple </a:t>
            </a:r>
            <a:r>
              <a:rPr lang="fr-FR" sz="1600" b="1" dirty="0" smtClean="0"/>
              <a:t>chambre</a:t>
            </a:r>
            <a:r>
              <a:rPr lang="en-US" sz="1600" b="1" dirty="0" smtClean="0"/>
              <a:t>.</a:t>
            </a:r>
          </a:p>
          <a:p>
            <a:r>
              <a:rPr lang="fr-FR" sz="1600" b="1" dirty="0" smtClean="0"/>
              <a:t>Stimulateur </a:t>
            </a:r>
            <a:r>
              <a:rPr lang="fr-FR" sz="1600" b="1" dirty="0"/>
              <a:t>cardiaque double </a:t>
            </a:r>
            <a:r>
              <a:rPr lang="fr-FR" sz="1600" b="1" dirty="0" smtClean="0"/>
              <a:t>chambre.</a:t>
            </a:r>
            <a:endParaRPr lang="fr-FR" sz="1600" dirty="0"/>
          </a:p>
          <a:p>
            <a:r>
              <a:rPr lang="fr-FR" sz="1600" b="1" dirty="0"/>
              <a:t>Stimulateur </a:t>
            </a:r>
            <a:r>
              <a:rPr lang="fr-FR" sz="1600" b="1" dirty="0" smtClean="0"/>
              <a:t>cardiaque bi ventriculaire.</a:t>
            </a:r>
            <a:endParaRPr lang="fr-FR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6</a:t>
            </a:fld>
            <a:endParaRPr lang="ru-RU" altLang="ru-RU"/>
          </a:p>
        </p:txBody>
      </p:sp>
      <p:pic>
        <p:nvPicPr>
          <p:cNvPr id="1026" name="Picture 2" descr="Image result for pacemaker a une chambr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32584"/>
            <a:ext cx="2266950" cy="1714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19" y="3004593"/>
            <a:ext cx="2611376" cy="16424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acemaker bi ventriculaire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36837"/>
            <a:ext cx="2050618" cy="2210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96850"/>
            <a:ext cx="7416824" cy="857250"/>
          </a:xfrm>
        </p:spPr>
        <p:txBody>
          <a:bodyPr/>
          <a:lstStyle/>
          <a:p>
            <a:r>
              <a:rPr lang="en-US" dirty="0" smtClean="0"/>
              <a:t>ECG: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60432" y="4841875"/>
            <a:ext cx="226368" cy="200025"/>
          </a:xfrm>
        </p:spPr>
        <p:txBody>
          <a:bodyPr/>
          <a:lstStyle/>
          <a:p>
            <a:fld id="{5106FCD3-08ED-4904-847F-A20588A74532}" type="slidenum">
              <a:rPr lang="ru-RU" altLang="ru-RU" smtClean="0"/>
              <a:pPr/>
              <a:t>7</a:t>
            </a:fld>
            <a:endParaRPr lang="ru-RU" altLang="ru-RU"/>
          </a:p>
        </p:txBody>
      </p:sp>
      <p:pic>
        <p:nvPicPr>
          <p:cNvPr id="5" name="Content Placeholder 4" descr="ecg_53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81112"/>
            <a:ext cx="7416824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3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 de </a:t>
            </a:r>
            <a:r>
              <a:rPr lang="en-US" dirty="0" err="1" smtClean="0"/>
              <a:t>besoin</a:t>
            </a:r>
            <a:r>
              <a:rPr lang="en-US" dirty="0" smtClean="0"/>
              <a:t> d’un Pacemaker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3" y="940285"/>
            <a:ext cx="7342187" cy="37193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33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2304"/>
            <a:ext cx="7410464" cy="40324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FCD3-08ED-4904-847F-A20588A74532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6" name="TextBox 5"/>
          <p:cNvSpPr txBox="1"/>
          <p:nvPr/>
        </p:nvSpPr>
        <p:spPr>
          <a:xfrm>
            <a:off x="3995936" y="4444752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-45" dirty="0">
                <a:latin typeface="Arial"/>
                <a:cs typeface="Arial"/>
              </a:rPr>
              <a:t>bradycardie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375</Words>
  <Application>Microsoft Office PowerPoint</Application>
  <PresentationFormat>Custom</PresentationFormat>
  <Paragraphs>99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Carlito</vt:lpstr>
      <vt:lpstr>Courier New</vt:lpstr>
      <vt:lpstr>Georgia</vt:lpstr>
      <vt:lpstr>Times New Roman</vt:lpstr>
      <vt:lpstr>Wingdings</vt:lpstr>
      <vt:lpstr>template</vt:lpstr>
      <vt:lpstr>Custom Design</vt:lpstr>
      <vt:lpstr> Pacemaker!?! </vt:lpstr>
      <vt:lpstr>Introduction </vt:lpstr>
      <vt:lpstr>Evolution Du Pacemaker</vt:lpstr>
      <vt:lpstr>PowerPoint Presentation</vt:lpstr>
      <vt:lpstr>Autres exemples d’un Pacemaker</vt:lpstr>
      <vt:lpstr>Types Des Pacemaker</vt:lpstr>
      <vt:lpstr>ECG:</vt:lpstr>
      <vt:lpstr>Cause de besoin d’un Pacemaker</vt:lpstr>
      <vt:lpstr>PowerPoint Presentation</vt:lpstr>
      <vt:lpstr>PowerPoint Presentation</vt:lpstr>
      <vt:lpstr>Comment fonctionnent</vt:lpstr>
      <vt:lpstr>Pacemaker en Electronique</vt:lpstr>
      <vt:lpstr>Board Electronique</vt:lpstr>
      <vt:lpstr>PowerPoint Presentation</vt:lpstr>
      <vt:lpstr>Block Diagram</vt:lpstr>
      <vt:lpstr>Batteries:</vt:lpstr>
      <vt:lpstr>Sondes :</vt:lpstr>
      <vt:lpstr>Fixation active:</vt:lpstr>
      <vt:lpstr>Fixation passive :</vt:lpstr>
      <vt:lpstr>Implementation:</vt:lpstr>
      <vt:lpstr>Avantages et Inconvénients : </vt:lpstr>
      <vt:lpstr>Thank You  &lt;3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User</cp:lastModifiedBy>
  <cp:revision>227</cp:revision>
  <dcterms:created xsi:type="dcterms:W3CDTF">2006-06-29T12:15:01Z</dcterms:created>
  <dcterms:modified xsi:type="dcterms:W3CDTF">2021-06-14T07:18:29Z</dcterms:modified>
</cp:coreProperties>
</file>